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1" r:id="rId10"/>
    <p:sldId id="262" r:id="rId11"/>
    <p:sldId id="267" r:id="rId12"/>
    <p:sldId id="269" r:id="rId13"/>
    <p:sldId id="268" r:id="rId14"/>
    <p:sldId id="270" r:id="rId15"/>
    <p:sldId id="272" r:id="rId16"/>
    <p:sldId id="273" r:id="rId17"/>
    <p:sldId id="271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405"/>
  </p:normalViewPr>
  <p:slideViewPr>
    <p:cSldViewPr snapToGrid="0" snapToObjects="1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2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6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07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28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0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3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6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6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0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AAF94-4D54-3244-9269-A80076593BC1}" type="datetimeFigureOut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3190F-E45F-AA44-AF95-E3A988782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35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0B32-D47F-AD42-83CB-39B5A777E5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Cyclistic Bikeshare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298-812F-B440-9F36-B8161E91CE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Converting Casual Riders to Members</a:t>
            </a:r>
          </a:p>
          <a:p>
            <a:endParaRPr lang="en-US" dirty="0"/>
          </a:p>
          <a:p>
            <a:r>
              <a:rPr lang="en-US" sz="2000" dirty="0"/>
              <a:t>Robert Wittstock</a:t>
            </a:r>
          </a:p>
          <a:p>
            <a:r>
              <a:rPr lang="en-US" sz="2000" dirty="0"/>
              <a:t>5/2/2024</a:t>
            </a:r>
          </a:p>
        </p:txBody>
      </p:sp>
    </p:spTree>
    <p:extLst>
      <p:ext uri="{BB962C8B-B14F-4D97-AF65-F5344CB8AC3E}">
        <p14:creationId xmlns:p14="http://schemas.microsoft.com/office/powerpoint/2010/main" val="1728569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6ED93-1B22-9447-831C-815F17C3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657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Segmentation Analysis</a:t>
            </a:r>
          </a:p>
        </p:txBody>
      </p:sp>
    </p:spTree>
    <p:extLst>
      <p:ext uri="{BB962C8B-B14F-4D97-AF65-F5344CB8AC3E}">
        <p14:creationId xmlns:p14="http://schemas.microsoft.com/office/powerpoint/2010/main" val="2796003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6ED93-1B22-9447-831C-815F17C3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657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Segmentation Analysis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CB3743CB-84B7-EB46-ABFC-1C2CB482CAEF}"/>
              </a:ext>
            </a:extLst>
          </p:cNvPr>
          <p:cNvSpPr/>
          <p:nvPr/>
        </p:nvSpPr>
        <p:spPr>
          <a:xfrm>
            <a:off x="0" y="1555531"/>
            <a:ext cx="4109546" cy="4939862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66FCD95-912F-0743-B627-96895A5FB243}"/>
              </a:ext>
            </a:extLst>
          </p:cNvPr>
          <p:cNvSpPr/>
          <p:nvPr/>
        </p:nvSpPr>
        <p:spPr>
          <a:xfrm>
            <a:off x="9333187" y="5060731"/>
            <a:ext cx="2827283" cy="1434662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BF863-07E5-A243-84F9-C6F4A6D61A9C}"/>
              </a:ext>
            </a:extLst>
          </p:cNvPr>
          <p:cNvSpPr txBox="1"/>
          <p:nvPr/>
        </p:nvSpPr>
        <p:spPr>
          <a:xfrm>
            <a:off x="0" y="6495393"/>
            <a:ext cx="503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Almost 70% of member rides are under 15 minutes.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7CFD3-97E4-1F45-8E40-C9392C6467FA}"/>
              </a:ext>
            </a:extLst>
          </p:cNvPr>
          <p:cNvSpPr txBox="1"/>
          <p:nvPr/>
        </p:nvSpPr>
        <p:spPr>
          <a:xfrm>
            <a:off x="7173311" y="6483658"/>
            <a:ext cx="510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Members ride more during morning commute hours</a:t>
            </a:r>
          </a:p>
        </p:txBody>
      </p:sp>
    </p:spTree>
    <p:extLst>
      <p:ext uri="{BB962C8B-B14F-4D97-AF65-F5344CB8AC3E}">
        <p14:creationId xmlns:p14="http://schemas.microsoft.com/office/powerpoint/2010/main" val="382860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E1D5-B502-0147-8075-E4E0B485D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7"/>
          <a:stretch/>
        </p:blipFill>
        <p:spPr>
          <a:xfrm>
            <a:off x="838200" y="1690687"/>
            <a:ext cx="4816366" cy="4778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A18F0-CBB8-F24F-B450-CAF8295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78" y="1690687"/>
            <a:ext cx="4816622" cy="4778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2D0A4F-26EC-544F-88B8-4CCB17D17EAD}"/>
              </a:ext>
            </a:extLst>
          </p:cNvPr>
          <p:cNvSpPr txBox="1"/>
          <p:nvPr/>
        </p:nvSpPr>
        <p:spPr>
          <a:xfrm>
            <a:off x="2703991" y="1324398"/>
            <a:ext cx="10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A57D7-EBB1-3347-A966-1D203D76D8A3}"/>
              </a:ext>
            </a:extLst>
          </p:cNvPr>
          <p:cNvSpPr txBox="1"/>
          <p:nvPr/>
        </p:nvSpPr>
        <p:spPr>
          <a:xfrm>
            <a:off x="8548585" y="131084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Casual</a:t>
            </a:r>
          </a:p>
        </p:txBody>
      </p:sp>
    </p:spTree>
    <p:extLst>
      <p:ext uri="{BB962C8B-B14F-4D97-AF65-F5344CB8AC3E}">
        <p14:creationId xmlns:p14="http://schemas.microsoft.com/office/powerpoint/2010/main" val="301339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20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AE1D5-B502-0147-8075-E4E0B485D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7"/>
          <a:stretch/>
        </p:blipFill>
        <p:spPr>
          <a:xfrm>
            <a:off x="838200" y="1690687"/>
            <a:ext cx="4816366" cy="4778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4A18F0-CBB8-F24F-B450-CAF8295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78" y="1690687"/>
            <a:ext cx="4816622" cy="477808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0BCE02FF-5315-2147-B4BE-0D07ADE69E5A}"/>
              </a:ext>
            </a:extLst>
          </p:cNvPr>
          <p:cNvSpPr/>
          <p:nvPr/>
        </p:nvSpPr>
        <p:spPr>
          <a:xfrm>
            <a:off x="9091448" y="2955124"/>
            <a:ext cx="1229712" cy="2152904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F68FA-3BD3-1C47-88EF-43D82CE89EE7}"/>
              </a:ext>
            </a:extLst>
          </p:cNvPr>
          <p:cNvSpPr txBox="1"/>
          <p:nvPr/>
        </p:nvSpPr>
        <p:spPr>
          <a:xfrm>
            <a:off x="9079087" y="2575281"/>
            <a:ext cx="2369303" cy="369332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Tourist and leisure area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D0A4F-26EC-544F-88B8-4CCB17D17EAD}"/>
              </a:ext>
            </a:extLst>
          </p:cNvPr>
          <p:cNvSpPr txBox="1"/>
          <p:nvPr/>
        </p:nvSpPr>
        <p:spPr>
          <a:xfrm>
            <a:off x="2703991" y="1324398"/>
            <a:ext cx="10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A57D7-EBB1-3347-A966-1D203D76D8A3}"/>
              </a:ext>
            </a:extLst>
          </p:cNvPr>
          <p:cNvSpPr txBox="1"/>
          <p:nvPr/>
        </p:nvSpPr>
        <p:spPr>
          <a:xfrm>
            <a:off x="8548585" y="131084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Casual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EB7B342-D3D5-2C45-9E31-0DC0B7D7A2E2}"/>
              </a:ext>
            </a:extLst>
          </p:cNvPr>
          <p:cNvSpPr/>
          <p:nvPr/>
        </p:nvSpPr>
        <p:spPr>
          <a:xfrm>
            <a:off x="2464675" y="3003279"/>
            <a:ext cx="1324099" cy="601769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2B4C9F4B-B6B1-5641-BE60-39D9CBC21F57}"/>
              </a:ext>
            </a:extLst>
          </p:cNvPr>
          <p:cNvSpPr/>
          <p:nvPr/>
        </p:nvSpPr>
        <p:spPr>
          <a:xfrm>
            <a:off x="4193628" y="5667651"/>
            <a:ext cx="893379" cy="801125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A522B0CC-F966-B74B-A422-56088EDEC2C8}"/>
              </a:ext>
            </a:extLst>
          </p:cNvPr>
          <p:cNvSpPr/>
          <p:nvPr/>
        </p:nvSpPr>
        <p:spPr>
          <a:xfrm>
            <a:off x="3673365" y="4113472"/>
            <a:ext cx="893379" cy="801125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3553EDC-B26D-E94B-B70B-90D2771D849D}"/>
              </a:ext>
            </a:extLst>
          </p:cNvPr>
          <p:cNvSpPr/>
          <p:nvPr/>
        </p:nvSpPr>
        <p:spPr>
          <a:xfrm>
            <a:off x="3413863" y="1782561"/>
            <a:ext cx="730186" cy="776732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1FDB5A-8B09-0747-87D2-263FF3D86080}"/>
              </a:ext>
            </a:extLst>
          </p:cNvPr>
          <p:cNvSpPr txBox="1"/>
          <p:nvPr/>
        </p:nvSpPr>
        <p:spPr>
          <a:xfrm>
            <a:off x="1695246" y="3744140"/>
            <a:ext cx="1883529" cy="369332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College Campuses</a:t>
            </a:r>
          </a:p>
        </p:txBody>
      </p:sp>
    </p:spTree>
    <p:extLst>
      <p:ext uri="{BB962C8B-B14F-4D97-AF65-F5344CB8AC3E}">
        <p14:creationId xmlns:p14="http://schemas.microsoft.com/office/powerpoint/2010/main" val="286619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24119D-CD57-7A43-BA3D-E824D00120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38822"/>
              </p:ext>
            </p:extLst>
          </p:nvPr>
        </p:nvGraphicFramePr>
        <p:xfrm>
          <a:off x="838200" y="1506474"/>
          <a:ext cx="1093204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4014">
                  <a:extLst>
                    <a:ext uri="{9D8B030D-6E8A-4147-A177-3AD203B41FA5}">
                      <a16:colId xmlns:a16="http://schemas.microsoft.com/office/drawing/2014/main" val="3219453846"/>
                    </a:ext>
                  </a:extLst>
                </a:gridCol>
                <a:gridCol w="3644014">
                  <a:extLst>
                    <a:ext uri="{9D8B030D-6E8A-4147-A177-3AD203B41FA5}">
                      <a16:colId xmlns:a16="http://schemas.microsoft.com/office/drawing/2014/main" val="2475413037"/>
                    </a:ext>
                  </a:extLst>
                </a:gridCol>
                <a:gridCol w="3644014">
                  <a:extLst>
                    <a:ext uri="{9D8B030D-6E8A-4147-A177-3AD203B41FA5}">
                      <a16:colId xmlns:a16="http://schemas.microsoft.com/office/drawing/2014/main" val="2589577456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228500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Ride more in University Areas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 Variety of Stations and Routes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Ride more in tourist and leisure areas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43673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Less seasonal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Seasonal ridership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More seasonal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381052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Shorter average ride duration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Majority of rides under 30 minutes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Longer average ride duration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8578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Ride more during commuter hours on weekdays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Ride often in afternoons and evenings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Ride less in the mornings and more late-night</a:t>
                      </a:r>
                    </a:p>
                  </a:txBody>
                  <a:tcPr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6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86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172C61-FC15-4D4C-A186-BAFD157A7D90}"/>
              </a:ext>
            </a:extLst>
          </p:cNvPr>
          <p:cNvSpPr txBox="1"/>
          <p:nvPr/>
        </p:nvSpPr>
        <p:spPr>
          <a:xfrm>
            <a:off x="0" y="-1"/>
            <a:ext cx="12192000" cy="6858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842142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College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F867D-D574-D749-99C6-FC03BB9354AA}"/>
              </a:ext>
            </a:extLst>
          </p:cNvPr>
          <p:cNvSpPr txBox="1"/>
          <p:nvPr/>
        </p:nvSpPr>
        <p:spPr>
          <a:xfrm>
            <a:off x="838200" y="1690688"/>
            <a:ext cx="61899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earlier, top member stations are located primarily around universities. Students are strong adopters of the bikeshare service.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many riders in the college areas that are casual. Converting those casual riders could help Cyclistic gain a larger share of college student members.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Chicago has more than 200,000 college students, with a market share increase of 10% and an hypothetical average rides per month per member of 10 (once every other weekday), this could increase total rides by 2,400,000 an increase of over 50% to total rides.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3661D-8F03-3042-99CD-8570C5B4F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26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 Marketing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DD0EE-6F03-7547-AD84-E93A33093AD2}"/>
              </a:ext>
            </a:extLst>
          </p:cNvPr>
          <p:cNvSpPr txBox="1"/>
          <p:nvPr/>
        </p:nvSpPr>
        <p:spPr>
          <a:xfrm>
            <a:off x="838200" y="1690688"/>
            <a:ext cx="61899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 to convert casual riders during winter months could prove to be highly ineffective, since less than 10% of rides take place between Dec-Feb.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Spending less on Marketing during these months could save the company a significant amount of money and improve the company’s overall customer acquisition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Moreover, this opens up budget to spend more to convert casual riders during opportunistic seasons, such as summer and back to school months.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FF682-1D1F-6D4A-B053-1F5B9E940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17" r="13618"/>
          <a:stretch/>
        </p:blipFill>
        <p:spPr>
          <a:xfrm>
            <a:off x="8327923" y="0"/>
            <a:ext cx="386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7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35623"/>
          </a:xfrm>
        </p:spPr>
        <p:txBody>
          <a:bodyPr/>
          <a:lstStyle/>
          <a:p>
            <a:r>
              <a:rPr lang="en-US" dirty="0"/>
              <a:t>Ride Duration and Weekday </a:t>
            </a:r>
            <a:br>
              <a:rPr lang="en-US" dirty="0"/>
            </a:br>
            <a:r>
              <a:rPr lang="en-US" dirty="0"/>
              <a:t>Targeting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9E39B-4FBA-5046-BE8D-A38C89CE1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" r="10758"/>
          <a:stretch/>
        </p:blipFill>
        <p:spPr>
          <a:xfrm>
            <a:off x="8327923" y="0"/>
            <a:ext cx="38640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383A2B-89AF-2244-82B6-5AFE1F76FA4A}"/>
              </a:ext>
            </a:extLst>
          </p:cNvPr>
          <p:cNvSpPr txBox="1"/>
          <p:nvPr/>
        </p:nvSpPr>
        <p:spPr>
          <a:xfrm>
            <a:off x="838200" y="2300748"/>
            <a:ext cx="61899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there is a long tail of stations used by riders, it could be more efficient to target casual riders that fit the duration and time of day profile as member riders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would include casual riders that ride during the week and take short rides, under 15 minutes.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target audience would amount to around 40% of casual riders. Converting 25% of those riders would increase member ridership by almost 10%.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75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B172C61-FC15-4D4C-A186-BAFD157A7D90}"/>
              </a:ext>
            </a:extLst>
          </p:cNvPr>
          <p:cNvSpPr txBox="1"/>
          <p:nvPr/>
        </p:nvSpPr>
        <p:spPr>
          <a:xfrm>
            <a:off x="0" y="292116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503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AFF28-596B-4548-A3D1-53134A76DCC6}"/>
              </a:ext>
            </a:extLst>
          </p:cNvPr>
          <p:cNvSpPr txBox="1"/>
          <p:nvPr/>
        </p:nvSpPr>
        <p:spPr>
          <a:xfrm>
            <a:off x="3668110" y="3591897"/>
            <a:ext cx="7767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Analyze how annual members and casual riders use Cyclistic bikes differently and provide three recommendations to influence Cyclistic’s digital media marketing strategy to convert casual riders into members.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59AC-108C-F741-A326-5709D67DB65C}"/>
              </a:ext>
            </a:extLst>
          </p:cNvPr>
          <p:cNvSpPr/>
          <p:nvPr/>
        </p:nvSpPr>
        <p:spPr>
          <a:xfrm>
            <a:off x="838200" y="3405556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Task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AB08C-538C-0E45-AAE9-83FAD6F47232}"/>
              </a:ext>
            </a:extLst>
          </p:cNvPr>
          <p:cNvSpPr txBox="1"/>
          <p:nvPr/>
        </p:nvSpPr>
        <p:spPr>
          <a:xfrm>
            <a:off x="3668110" y="1863263"/>
            <a:ext cx="28674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Executive Team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Director of Marketing</a:t>
            </a:r>
          </a:p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Marketing Analytics Team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95FF0-38B1-554B-81CC-DB3A6DDAA227}"/>
              </a:ext>
            </a:extLst>
          </p:cNvPr>
          <p:cNvSpPr/>
          <p:nvPr/>
        </p:nvSpPr>
        <p:spPr>
          <a:xfrm>
            <a:off x="838200" y="1638712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Stakeholders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A7F6C-25C0-B64F-88E8-7B8E6C3949F7}"/>
              </a:ext>
            </a:extLst>
          </p:cNvPr>
          <p:cNvSpPr/>
          <p:nvPr/>
        </p:nvSpPr>
        <p:spPr>
          <a:xfrm>
            <a:off x="838200" y="5196226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outline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5DCC9-6C40-FD40-BA43-D90408A6600F}"/>
              </a:ext>
            </a:extLst>
          </p:cNvPr>
          <p:cNvSpPr txBox="1"/>
          <p:nvPr/>
        </p:nvSpPr>
        <p:spPr>
          <a:xfrm>
            <a:off x="3668110" y="5355801"/>
            <a:ext cx="7767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Overview, Processing, and Cleaning</a:t>
            </a:r>
          </a:p>
          <a:p>
            <a:r>
              <a:rPr lang="en-US" sz="2000" dirty="0"/>
              <a:t>Data Analysis, Key Findings, and Summary</a:t>
            </a:r>
          </a:p>
          <a:p>
            <a:r>
              <a:rPr lang="en-US" sz="20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93485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Overview, Cleaning, and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AFF28-596B-4548-A3D1-53134A76DCC6}"/>
              </a:ext>
            </a:extLst>
          </p:cNvPr>
          <p:cNvSpPr txBox="1"/>
          <p:nvPr/>
        </p:nvSpPr>
        <p:spPr>
          <a:xfrm>
            <a:off x="3668109" y="3582732"/>
            <a:ext cx="77671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Cleaning and Transformation done using R on Kaggle</a:t>
            </a:r>
          </a:p>
          <a:p>
            <a:r>
              <a:rPr lang="en-US" sz="2000" dirty="0"/>
              <a:t>Cleaning includes: cleaning station names, bike types, coordinates</a:t>
            </a:r>
          </a:p>
          <a:p>
            <a:r>
              <a:rPr lang="en-US" sz="2000" dirty="0"/>
              <a:t>Removal of duplicates, incomplete records, and ride duration outliers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7F59AC-108C-F741-A326-5709D67DB65C}"/>
              </a:ext>
            </a:extLst>
          </p:cNvPr>
          <p:cNvSpPr/>
          <p:nvPr/>
        </p:nvSpPr>
        <p:spPr>
          <a:xfrm>
            <a:off x="838200" y="3405556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AB08C-538C-0E45-AAE9-83FAD6F47232}"/>
              </a:ext>
            </a:extLst>
          </p:cNvPr>
          <p:cNvSpPr txBox="1"/>
          <p:nvPr/>
        </p:nvSpPr>
        <p:spPr>
          <a:xfrm>
            <a:off x="3668110" y="1650087"/>
            <a:ext cx="8857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Multiple CSV files containing Chicago customer ride data </a:t>
            </a:r>
            <a:r>
              <a:rPr lang="en-US" dirty="0"/>
              <a:t>for TTM ending Sept 2021</a:t>
            </a:r>
          </a:p>
          <a:p>
            <a:r>
              <a:rPr lang="en-US" sz="2000" dirty="0"/>
              <a:t>5,136,261 Total Records, and 13 Fields:</a:t>
            </a:r>
          </a:p>
          <a:p>
            <a:r>
              <a:rPr lang="en-US" sz="2000" dirty="0"/>
              <a:t>ride_id, rideable_type, started_at, ended_at, start_station_name/id,</a:t>
            </a:r>
            <a:br>
              <a:rPr lang="en-US" sz="2000" dirty="0"/>
            </a:br>
            <a:r>
              <a:rPr lang="en-US" sz="2000" dirty="0"/>
              <a:t>end_station_name/id, start_lat, start_lng, end_lat, end_lng, member_casual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95FF0-38B1-554B-81CC-DB3A6DDAA227}"/>
              </a:ext>
            </a:extLst>
          </p:cNvPr>
          <p:cNvSpPr/>
          <p:nvPr/>
        </p:nvSpPr>
        <p:spPr>
          <a:xfrm>
            <a:off x="838200" y="1638712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A7F6C-25C0-B64F-88E8-7B8E6C3949F7}"/>
              </a:ext>
            </a:extLst>
          </p:cNvPr>
          <p:cNvSpPr/>
          <p:nvPr/>
        </p:nvSpPr>
        <p:spPr>
          <a:xfrm>
            <a:off x="838200" y="5196226"/>
            <a:ext cx="2829910" cy="133481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5DCC9-6C40-FD40-BA43-D90408A6600F}"/>
              </a:ext>
            </a:extLst>
          </p:cNvPr>
          <p:cNvSpPr txBox="1"/>
          <p:nvPr/>
        </p:nvSpPr>
        <p:spPr>
          <a:xfrm>
            <a:off x="3668109" y="5207601"/>
            <a:ext cx="8082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Combined CSV files into one large file</a:t>
            </a:r>
          </a:p>
          <a:p>
            <a:r>
              <a:rPr lang="en-US" sz="2000" dirty="0"/>
              <a:t>Added calculated fields, including duration, year, month, weekday/weekend and path between stations.</a:t>
            </a:r>
          </a:p>
          <a:p>
            <a:r>
              <a:rPr lang="en-US" sz="2000" dirty="0"/>
              <a:t>Removed unnecessary columns and uploaded CSV to Tableau.</a:t>
            </a:r>
          </a:p>
        </p:txBody>
      </p:sp>
    </p:spTree>
    <p:extLst>
      <p:ext uri="{BB962C8B-B14F-4D97-AF65-F5344CB8AC3E}">
        <p14:creationId xmlns:p14="http://schemas.microsoft.com/office/powerpoint/2010/main" val="258212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6ACAC-2CC5-8840-8525-F4AEC8AE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0" y="1459458"/>
            <a:ext cx="11512739" cy="469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B6ACAC-2CC5-8840-8525-F4AEC8AE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0" y="1459458"/>
            <a:ext cx="11512739" cy="4699851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0F52562C-053C-DA4F-AA97-EEBC6B1DD121}"/>
              </a:ext>
            </a:extLst>
          </p:cNvPr>
          <p:cNvSpPr/>
          <p:nvPr/>
        </p:nvSpPr>
        <p:spPr>
          <a:xfrm>
            <a:off x="3142593" y="1690688"/>
            <a:ext cx="2890345" cy="4878278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EE650-377B-4C4E-BB7B-C6FFA87609D6}"/>
              </a:ext>
            </a:extLst>
          </p:cNvPr>
          <p:cNvSpPr txBox="1"/>
          <p:nvPr/>
        </p:nvSpPr>
        <p:spPr>
          <a:xfrm>
            <a:off x="6095999" y="6199634"/>
            <a:ext cx="494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ride length almost double for casual riders</a:t>
            </a:r>
          </a:p>
        </p:txBody>
      </p:sp>
    </p:spTree>
    <p:extLst>
      <p:ext uri="{BB962C8B-B14F-4D97-AF65-F5344CB8AC3E}">
        <p14:creationId xmlns:p14="http://schemas.microsoft.com/office/powerpoint/2010/main" val="259811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C2DC5-B373-AB44-8EF9-6E3F6D2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770"/>
            <a:ext cx="12192000" cy="448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A1A4A-CA67-CD41-9214-6F88039F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706" y="1256504"/>
            <a:ext cx="861294" cy="5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1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C2DC5-B373-AB44-8EF9-6E3F6D28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0770"/>
            <a:ext cx="12192000" cy="448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6A1A4A-CA67-CD41-9214-6F88039FF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706" y="1256504"/>
            <a:ext cx="861294" cy="524266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84898A9A-877F-974E-AED0-C2D5DB193DDC}"/>
              </a:ext>
            </a:extLst>
          </p:cNvPr>
          <p:cNvSpPr/>
          <p:nvPr/>
        </p:nvSpPr>
        <p:spPr>
          <a:xfrm>
            <a:off x="2532994" y="1690688"/>
            <a:ext cx="2783286" cy="4878278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EB6A7-A3ED-2547-BA47-79D9FD2D85F2}"/>
              </a:ext>
            </a:extLst>
          </p:cNvPr>
          <p:cNvSpPr txBox="1"/>
          <p:nvPr/>
        </p:nvSpPr>
        <p:spPr>
          <a:xfrm>
            <a:off x="1692487" y="1321356"/>
            <a:ext cx="446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Ridership drops significantly in winter months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EA19479-762B-3540-AF8A-70FE2930C86B}"/>
              </a:ext>
            </a:extLst>
          </p:cNvPr>
          <p:cNvSpPr/>
          <p:nvPr/>
        </p:nvSpPr>
        <p:spPr>
          <a:xfrm>
            <a:off x="7727729" y="1690688"/>
            <a:ext cx="2890345" cy="4878278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D53F6-DCFF-7C4E-B79F-896C5D7A50D4}"/>
              </a:ext>
            </a:extLst>
          </p:cNvPr>
          <p:cNvSpPr txBox="1"/>
          <p:nvPr/>
        </p:nvSpPr>
        <p:spPr>
          <a:xfrm>
            <a:off x="7301138" y="1321356"/>
            <a:ext cx="374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casual riders in summer months</a:t>
            </a:r>
          </a:p>
        </p:txBody>
      </p:sp>
    </p:spTree>
    <p:extLst>
      <p:ext uri="{BB962C8B-B14F-4D97-AF65-F5344CB8AC3E}">
        <p14:creationId xmlns:p14="http://schemas.microsoft.com/office/powerpoint/2010/main" val="12601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of Rides &amp; Ride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40A84-2758-104B-8376-EBFAF687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706" y="1269644"/>
            <a:ext cx="861294" cy="524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076DC1-D4E5-4643-B385-5AFE713C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550"/>
            <a:ext cx="12192000" cy="41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9167E-7767-4943-A8CA-E0D57C18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of Rides &amp; Ride Time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40A84-2758-104B-8376-EBFAF687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706" y="1269644"/>
            <a:ext cx="861294" cy="524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076DC1-D4E5-4643-B385-5AFE713C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8550"/>
            <a:ext cx="12192000" cy="4188026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8527AE9F-024D-AE4F-BC44-AFCEDD58E2C9}"/>
              </a:ext>
            </a:extLst>
          </p:cNvPr>
          <p:cNvSpPr/>
          <p:nvPr/>
        </p:nvSpPr>
        <p:spPr>
          <a:xfrm>
            <a:off x="105104" y="4666593"/>
            <a:ext cx="11994748" cy="1579984"/>
          </a:xfrm>
          <a:prstGeom prst="frame">
            <a:avLst>
              <a:gd name="adj1" fmla="val 1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76502-EBC8-E04F-BA12-53B3A65DBCCE}"/>
              </a:ext>
            </a:extLst>
          </p:cNvPr>
          <p:cNvSpPr txBox="1"/>
          <p:nvPr/>
        </p:nvSpPr>
        <p:spPr>
          <a:xfrm>
            <a:off x="2207055" y="6326550"/>
            <a:ext cx="788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 higher on weekends for casual riders and higher on weekdays for members.</a:t>
            </a:r>
          </a:p>
        </p:txBody>
      </p:sp>
    </p:spTree>
    <p:extLst>
      <p:ext uri="{BB962C8B-B14F-4D97-AF65-F5344CB8AC3E}">
        <p14:creationId xmlns:p14="http://schemas.microsoft.com/office/powerpoint/2010/main" val="287996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</TotalTime>
  <Words>647</Words>
  <Application>Microsoft Macintosh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Cyclistic Bikeshare</vt:lpstr>
      <vt:lpstr>Overview</vt:lpstr>
      <vt:lpstr>Data Overview, Cleaning, and Processing</vt:lpstr>
      <vt:lpstr>High Level Analysis</vt:lpstr>
      <vt:lpstr>High Level Analysis</vt:lpstr>
      <vt:lpstr>Monthly Trends</vt:lpstr>
      <vt:lpstr>Monthly Trends</vt:lpstr>
      <vt:lpstr>Share of Rides &amp; Ride Time</vt:lpstr>
      <vt:lpstr>Share of Rides &amp; Ride Time</vt:lpstr>
      <vt:lpstr>Time Segmentation Analysis</vt:lpstr>
      <vt:lpstr>Time Segmentation Analysis</vt:lpstr>
      <vt:lpstr>Top 20 routes</vt:lpstr>
      <vt:lpstr>Top 20 routes</vt:lpstr>
      <vt:lpstr>Summary</vt:lpstr>
      <vt:lpstr>PowerPoint Presentation</vt:lpstr>
      <vt:lpstr>Target College Students</vt:lpstr>
      <vt:lpstr>Seasonal Marketing</vt:lpstr>
      <vt:lpstr>Ride Duration and Weekday  Targeting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Cyclistic Bikeshare</dc:title>
  <dc:creator>Robert Wittstock</dc:creator>
  <cp:lastModifiedBy>Robert Wittstock</cp:lastModifiedBy>
  <cp:revision>23</cp:revision>
  <dcterms:created xsi:type="dcterms:W3CDTF">2024-05-02T03:59:36Z</dcterms:created>
  <dcterms:modified xsi:type="dcterms:W3CDTF">2025-03-29T00:16:41Z</dcterms:modified>
</cp:coreProperties>
</file>